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6" r:id="rId3"/>
    <p:sldId id="301" r:id="rId4"/>
    <p:sldId id="257" r:id="rId5"/>
    <p:sldId id="258" r:id="rId6"/>
    <p:sldId id="259" r:id="rId7"/>
    <p:sldId id="270" r:id="rId8"/>
    <p:sldId id="260" r:id="rId9"/>
    <p:sldId id="261" r:id="rId10"/>
    <p:sldId id="262" r:id="rId11"/>
    <p:sldId id="263" r:id="rId12"/>
    <p:sldId id="264" r:id="rId13"/>
    <p:sldId id="265" r:id="rId14"/>
    <p:sldId id="266" r:id="rId15"/>
    <p:sldId id="267" r:id="rId16"/>
    <p:sldId id="268" r:id="rId17"/>
    <p:sldId id="269" r:id="rId18"/>
    <p:sldId id="300" r:id="rId19"/>
    <p:sldId id="302" r:id="rId20"/>
    <p:sldId id="271" r:id="rId21"/>
    <p:sldId id="273" r:id="rId22"/>
    <p:sldId id="274" r:id="rId23"/>
    <p:sldId id="275" r:id="rId24"/>
    <p:sldId id="276" r:id="rId25"/>
    <p:sldId id="277" r:id="rId26"/>
    <p:sldId id="278" r:id="rId27"/>
    <p:sldId id="279" r:id="rId28"/>
    <p:sldId id="280" r:id="rId29"/>
    <p:sldId id="285" r:id="rId30"/>
    <p:sldId id="299" r:id="rId31"/>
    <p:sldId id="304" r:id="rId32"/>
    <p:sldId id="288" r:id="rId33"/>
    <p:sldId id="303" r:id="rId34"/>
    <p:sldId id="289" r:id="rId35"/>
    <p:sldId id="287" r:id="rId36"/>
    <p:sldId id="290" r:id="rId37"/>
    <p:sldId id="291" r:id="rId38"/>
    <p:sldId id="292" r:id="rId39"/>
    <p:sldId id="293" r:id="rId40"/>
    <p:sldId id="305" r:id="rId41"/>
    <p:sldId id="294" r:id="rId42"/>
    <p:sldId id="306"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74ABA2-EB86-4D2A-A091-8975100A196B}"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2669666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74ABA2-EB86-4D2A-A091-8975100A196B}"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2757600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74ABA2-EB86-4D2A-A091-8975100A196B}"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1804335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74ABA2-EB86-4D2A-A091-8975100A196B}"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3510873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74ABA2-EB86-4D2A-A091-8975100A196B}"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2267326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74ABA2-EB86-4D2A-A091-8975100A196B}"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128662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74ABA2-EB86-4D2A-A091-8975100A196B}" type="datetimeFigureOut">
              <a:rPr lang="en-US" smtClean="0"/>
              <a:t>3/28/2020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3806647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74ABA2-EB86-4D2A-A091-8975100A196B}" type="datetimeFigureOut">
              <a:rPr lang="en-US" smtClean="0"/>
              <a:t>3/28/2020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226574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74ABA2-EB86-4D2A-A091-8975100A196B}" type="datetimeFigureOut">
              <a:rPr lang="en-US" smtClean="0"/>
              <a:t>3/28/2020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931352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74ABA2-EB86-4D2A-A091-8975100A196B}"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1812948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74ABA2-EB86-4D2A-A091-8975100A196B}"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0837E-F80B-41E6-B38B-7CFC4C62CC5A}" type="slidenum">
              <a:rPr lang="en-US" smtClean="0"/>
              <a:t>‹#›</a:t>
            </a:fld>
            <a:endParaRPr lang="en-US"/>
          </a:p>
        </p:txBody>
      </p:sp>
    </p:spTree>
    <p:extLst>
      <p:ext uri="{BB962C8B-B14F-4D97-AF65-F5344CB8AC3E}">
        <p14:creationId xmlns:p14="http://schemas.microsoft.com/office/powerpoint/2010/main" val="2015345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74ABA2-EB86-4D2A-A091-8975100A196B}" type="datetimeFigureOut">
              <a:rPr lang="en-US" smtClean="0"/>
              <a:t>3/28/2020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E0837E-F80B-41E6-B38B-7CFC4C62CC5A}" type="slidenum">
              <a:rPr lang="en-US" smtClean="0"/>
              <a:t>‹#›</a:t>
            </a:fld>
            <a:endParaRPr lang="en-US"/>
          </a:p>
        </p:txBody>
      </p:sp>
    </p:spTree>
    <p:extLst>
      <p:ext uri="{BB962C8B-B14F-4D97-AF65-F5344CB8AC3E}">
        <p14:creationId xmlns:p14="http://schemas.microsoft.com/office/powerpoint/2010/main" val="665643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980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92500"/>
          </a:bodyPr>
          <a:lstStyle/>
          <a:p>
            <a:r>
              <a:rPr lang="en-US" dirty="0" smtClean="0"/>
              <a:t>VEGFs are expressed in most adult tissues, with the highest expression in epithelial cells adjacent to fenestrated epithelium (e.g., </a:t>
            </a:r>
            <a:r>
              <a:rPr lang="en-US" dirty="0" err="1" smtClean="0"/>
              <a:t>podocytes</a:t>
            </a:r>
            <a:r>
              <a:rPr lang="en-US" dirty="0" smtClean="0"/>
              <a:t> in the kidney, pigment epithelium in the retina). </a:t>
            </a:r>
          </a:p>
          <a:p>
            <a:r>
              <a:rPr lang="en-US" dirty="0" smtClean="0"/>
              <a:t>They bind to a family of tyrosine kinase receptors (VEGFR-1, -2, and -3). </a:t>
            </a:r>
          </a:p>
          <a:p>
            <a:r>
              <a:rPr lang="en-US" dirty="0" smtClean="0"/>
              <a:t>The most important of these receptors for angiogenesis is VEGFR-2, which is expressed by VEGF target cells, especially endothelial cells.</a:t>
            </a:r>
          </a:p>
          <a:p>
            <a:r>
              <a:rPr lang="en-US" dirty="0" smtClean="0"/>
              <a:t> Of the many inducers of VEGF, hypoxia is the most important; others are platelet-derived growth factor (PDGF), TGF-α, and TGF-β. </a:t>
            </a:r>
            <a:endParaRPr lang="en-US" dirty="0"/>
          </a:p>
        </p:txBody>
      </p:sp>
    </p:spTree>
    <p:extLst>
      <p:ext uri="{BB962C8B-B14F-4D97-AF65-F5344CB8AC3E}">
        <p14:creationId xmlns:p14="http://schemas.microsoft.com/office/powerpoint/2010/main" val="3612931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dirty="0" smtClean="0"/>
              <a:t>VEGF stimulates both migration and proliferation of endothelial cells, thus initiating the process of capillary sprouting in angiogenesis. </a:t>
            </a:r>
          </a:p>
          <a:p>
            <a:r>
              <a:rPr lang="en-US" dirty="0" smtClean="0"/>
              <a:t>It promotes vasodilation by stimulating the production of NO, and contributes to the formation of the vascular lumen. </a:t>
            </a:r>
          </a:p>
          <a:p>
            <a:r>
              <a:rPr lang="en-US" dirty="0" smtClean="0"/>
              <a:t>Antibodies against VEGF are approved for the treatment of some tumors that depend on angiogenesis for their spread and growth. </a:t>
            </a:r>
          </a:p>
        </p:txBody>
      </p:sp>
    </p:spTree>
    <p:extLst>
      <p:ext uri="{BB962C8B-B14F-4D97-AF65-F5344CB8AC3E}">
        <p14:creationId xmlns:p14="http://schemas.microsoft.com/office/powerpoint/2010/main" val="2637603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r>
              <a:rPr lang="en-US" dirty="0" smtClean="0"/>
              <a:t>These antibodies are also used in the treatment of “wet” (</a:t>
            </a:r>
            <a:r>
              <a:rPr lang="en-US" dirty="0" err="1" smtClean="0"/>
              <a:t>neovascular</a:t>
            </a:r>
            <a:r>
              <a:rPr lang="en-US" dirty="0" smtClean="0"/>
              <a:t>) age-related macular degeneration, a major cause of visual impairment in adults older than 50 years of age,</a:t>
            </a:r>
          </a:p>
          <a:p>
            <a:r>
              <a:rPr lang="en-US" dirty="0" smtClean="0"/>
              <a:t>and is in clinical trials for the treatment of the angiogenesis associated with retinopathy of prematurity,</a:t>
            </a:r>
          </a:p>
          <a:p>
            <a:r>
              <a:rPr lang="en-US" dirty="0" smtClean="0"/>
              <a:t>and the leaky vessels that lead to diabetic macular edema.</a:t>
            </a:r>
          </a:p>
          <a:p>
            <a:endParaRPr lang="en-US" dirty="0"/>
          </a:p>
        </p:txBody>
      </p:sp>
    </p:spTree>
    <p:extLst>
      <p:ext uri="{BB962C8B-B14F-4D97-AF65-F5344CB8AC3E}">
        <p14:creationId xmlns:p14="http://schemas.microsoft.com/office/powerpoint/2010/main" val="3442061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FGF (Family of growth factors) </a:t>
            </a:r>
            <a:endParaRPr lang="en-US" b="1" dirty="0"/>
          </a:p>
        </p:txBody>
      </p:sp>
      <p:sp>
        <p:nvSpPr>
          <p:cNvPr id="3" name="Content Placeholder 2"/>
          <p:cNvSpPr>
            <a:spLocks noGrp="1"/>
          </p:cNvSpPr>
          <p:nvPr>
            <p:ph idx="1"/>
          </p:nvPr>
        </p:nvSpPr>
        <p:spPr/>
        <p:txBody>
          <a:bodyPr>
            <a:normAutofit lnSpcReduction="10000"/>
          </a:bodyPr>
          <a:lstStyle/>
          <a:p>
            <a:r>
              <a:rPr lang="en-US" dirty="0" smtClean="0"/>
              <a:t>The FGF family of growth factors has more than 20 members; the best characterized are FGF-1 (acidic FGF) and FGF-2 (basic FGF). </a:t>
            </a:r>
          </a:p>
          <a:p>
            <a:r>
              <a:rPr lang="en-US" dirty="0" smtClean="0"/>
              <a:t>These growth factors are produced by many cell types and bind to a family of plasma membrane receptors that have tyrosine kinase activity. </a:t>
            </a:r>
          </a:p>
          <a:p>
            <a:r>
              <a:rPr lang="en-US" dirty="0" smtClean="0"/>
              <a:t>Released FGF can bind to </a:t>
            </a:r>
            <a:r>
              <a:rPr lang="en-US" dirty="0" err="1" smtClean="0"/>
              <a:t>heparan</a:t>
            </a:r>
            <a:r>
              <a:rPr lang="en-US" dirty="0" smtClean="0"/>
              <a:t> sulfate and be stored in the ECM. </a:t>
            </a:r>
            <a:endParaRPr lang="en-US" dirty="0"/>
          </a:p>
        </p:txBody>
      </p:sp>
    </p:spTree>
    <p:extLst>
      <p:ext uri="{BB962C8B-B14F-4D97-AF65-F5344CB8AC3E}">
        <p14:creationId xmlns:p14="http://schemas.microsoft.com/office/powerpoint/2010/main" val="979592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dirty="0" smtClean="0"/>
              <a:t>FGF-2 participates in angiogenesis mostly by stimulating the proliferation of endothelial cells. </a:t>
            </a:r>
          </a:p>
          <a:p>
            <a:r>
              <a:rPr lang="en-US" dirty="0" smtClean="0"/>
              <a:t>It also promotes the migration of macrophages and fibroblasts to the damaged area, and stimulates epithelial cell migration to cover epidermal wounds. </a:t>
            </a:r>
            <a:endParaRPr lang="en-US" dirty="0"/>
          </a:p>
        </p:txBody>
      </p:sp>
    </p:spTree>
    <p:extLst>
      <p:ext uri="{BB962C8B-B14F-4D97-AF65-F5344CB8AC3E}">
        <p14:creationId xmlns:p14="http://schemas.microsoft.com/office/powerpoint/2010/main" val="528216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a:t>
            </a:r>
            <a:r>
              <a:rPr lang="en-US" b="1" dirty="0" err="1" smtClean="0"/>
              <a:t>Angiopoietins</a:t>
            </a:r>
            <a:endParaRPr lang="en-US" b="1" dirty="0"/>
          </a:p>
        </p:txBody>
      </p:sp>
      <p:sp>
        <p:nvSpPr>
          <p:cNvPr id="3" name="Content Placeholder 2"/>
          <p:cNvSpPr>
            <a:spLocks noGrp="1"/>
          </p:cNvSpPr>
          <p:nvPr>
            <p:ph idx="1"/>
          </p:nvPr>
        </p:nvSpPr>
        <p:spPr/>
        <p:txBody>
          <a:bodyPr>
            <a:normAutofit lnSpcReduction="10000"/>
          </a:bodyPr>
          <a:lstStyle/>
          <a:p>
            <a:r>
              <a:rPr lang="en-US" dirty="0" smtClean="0"/>
              <a:t>Ang1 and Ang2 are growth factors that play a role in angiogenesis and the structural maturation of new vessels. </a:t>
            </a:r>
          </a:p>
          <a:p>
            <a:r>
              <a:rPr lang="en-US" dirty="0" smtClean="0"/>
              <a:t>Newly formed vessels need to be stabilized by the recruitment of </a:t>
            </a:r>
            <a:r>
              <a:rPr lang="en-US" dirty="0" err="1" smtClean="0"/>
              <a:t>pericytes</a:t>
            </a:r>
            <a:r>
              <a:rPr lang="en-US" dirty="0" smtClean="0"/>
              <a:t> and smooth muscle cells and by the deposition of connective tissue. </a:t>
            </a:r>
          </a:p>
          <a:p>
            <a:r>
              <a:rPr lang="en-US" dirty="0" smtClean="0"/>
              <a:t>Ang1 interacts with a tyrosine kinase receptor on endothelial cells called Tie2. . </a:t>
            </a:r>
            <a:endParaRPr lang="en-US" dirty="0"/>
          </a:p>
        </p:txBody>
      </p:sp>
    </p:spTree>
    <p:extLst>
      <p:ext uri="{BB962C8B-B14F-4D97-AF65-F5344CB8AC3E}">
        <p14:creationId xmlns:p14="http://schemas.microsoft.com/office/powerpoint/2010/main" val="2183309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Vasculogenesis</a:t>
            </a:r>
            <a:endParaRPr lang="en-US" b="1" dirty="0"/>
          </a:p>
        </p:txBody>
      </p:sp>
      <p:sp>
        <p:nvSpPr>
          <p:cNvPr id="3" name="Content Placeholder 2"/>
          <p:cNvSpPr>
            <a:spLocks noGrp="1"/>
          </p:cNvSpPr>
          <p:nvPr>
            <p:ph idx="1"/>
          </p:nvPr>
        </p:nvSpPr>
        <p:spPr/>
        <p:txBody>
          <a:bodyPr>
            <a:normAutofit/>
          </a:bodyPr>
          <a:lstStyle/>
          <a:p>
            <a:r>
              <a:rPr lang="en-US" dirty="0" smtClean="0"/>
              <a:t>The growth of blood vessels during embryonic development is called </a:t>
            </a:r>
            <a:r>
              <a:rPr lang="en-US" dirty="0" err="1" smtClean="0"/>
              <a:t>vasculogenesis</a:t>
            </a:r>
            <a:r>
              <a:rPr lang="en-US" dirty="0" smtClean="0"/>
              <a:t>. </a:t>
            </a:r>
          </a:p>
          <a:p>
            <a:r>
              <a:rPr lang="en-US" dirty="0" smtClean="0"/>
              <a:t>In </a:t>
            </a:r>
            <a:r>
              <a:rPr lang="en-US" dirty="0" err="1" smtClean="0"/>
              <a:t>vasculogenesis</a:t>
            </a:r>
            <a:r>
              <a:rPr lang="en-US" dirty="0" smtClean="0"/>
              <a:t>, vessels are formed de novo by the coalescence of endothelial precursors called </a:t>
            </a:r>
            <a:r>
              <a:rPr lang="en-US" dirty="0" err="1" smtClean="0"/>
              <a:t>angioblasts</a:t>
            </a:r>
            <a:r>
              <a:rPr lang="en-US" dirty="0" smtClean="0"/>
              <a:t>. </a:t>
            </a:r>
          </a:p>
          <a:p>
            <a:r>
              <a:rPr lang="en-US" dirty="0" err="1" smtClean="0"/>
              <a:t>Angioblasts</a:t>
            </a:r>
            <a:r>
              <a:rPr lang="en-US" dirty="0" smtClean="0"/>
              <a:t> are derived from </a:t>
            </a:r>
            <a:r>
              <a:rPr lang="en-US" dirty="0" err="1" smtClean="0"/>
              <a:t>hemangioblasts</a:t>
            </a:r>
            <a:r>
              <a:rPr lang="en-US" dirty="0" smtClean="0"/>
              <a:t>, which also provide the precursors of the hematopoietic system. </a:t>
            </a:r>
            <a:endParaRPr lang="en-US" dirty="0"/>
          </a:p>
        </p:txBody>
      </p:sp>
    </p:spTree>
    <p:extLst>
      <p:ext uri="{BB962C8B-B14F-4D97-AF65-F5344CB8AC3E}">
        <p14:creationId xmlns:p14="http://schemas.microsoft.com/office/powerpoint/2010/main" val="3298744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dirty="0" smtClean="0"/>
              <a:t>In addition, there are endothelial progenitors in the adult that are derived from bone marrow stem cells and circulate. </a:t>
            </a:r>
          </a:p>
          <a:p>
            <a:r>
              <a:rPr lang="en-US" dirty="0" smtClean="0"/>
              <a:t>The contribution of these cells to angiogenesis in adults is not definitely established.</a:t>
            </a:r>
          </a:p>
        </p:txBody>
      </p:sp>
    </p:spTree>
    <p:extLst>
      <p:ext uri="{BB962C8B-B14F-4D97-AF65-F5344CB8AC3E}">
        <p14:creationId xmlns:p14="http://schemas.microsoft.com/office/powerpoint/2010/main" val="2639937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300716" y="5903893"/>
            <a:ext cx="2843284" cy="954107"/>
          </a:xfrm>
          <a:prstGeom prst="rect">
            <a:avLst/>
          </a:prstGeom>
        </p:spPr>
        <p:txBody>
          <a:bodyPr wrap="square">
            <a:spAutoFit/>
          </a:bodyPr>
          <a:lstStyle/>
          <a:p>
            <a:r>
              <a:rPr lang="en-US" sz="2800" b="1" dirty="0" smtClean="0"/>
              <a:t>  Submitted </a:t>
            </a:r>
            <a:r>
              <a:rPr lang="en-US" sz="2800" b="1" dirty="0"/>
              <a:t>by:</a:t>
            </a:r>
          </a:p>
          <a:p>
            <a:r>
              <a:rPr lang="en-US" sz="2800" dirty="0"/>
              <a:t>  </a:t>
            </a:r>
            <a:r>
              <a:rPr lang="en-US" sz="2800" dirty="0" smtClean="0"/>
              <a:t>  </a:t>
            </a:r>
            <a:r>
              <a:rPr lang="en-US" sz="2800" dirty="0" err="1"/>
              <a:t>Najia</a:t>
            </a:r>
            <a:r>
              <a:rPr lang="en-US" sz="2800" dirty="0"/>
              <a:t> </a:t>
            </a:r>
            <a:r>
              <a:rPr lang="en-US" sz="2800" dirty="0" err="1"/>
              <a:t>Shabbir</a:t>
            </a:r>
            <a:endParaRPr lang="en-US" sz="2800" dirty="0"/>
          </a:p>
        </p:txBody>
      </p:sp>
    </p:spTree>
    <p:extLst>
      <p:ext uri="{BB962C8B-B14F-4D97-AF65-F5344CB8AC3E}">
        <p14:creationId xmlns:p14="http://schemas.microsoft.com/office/powerpoint/2010/main" val="2933766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buNone/>
            </a:pPr>
            <a:r>
              <a:rPr lang="en-US" sz="3600" b="1" dirty="0" smtClean="0"/>
              <a:t>CONTENTS</a:t>
            </a:r>
          </a:p>
          <a:p>
            <a:r>
              <a:rPr lang="en-US" sz="4000" dirty="0" smtClean="0"/>
              <a:t>Apoptosis</a:t>
            </a:r>
          </a:p>
          <a:p>
            <a:r>
              <a:rPr lang="en-US" sz="4000" dirty="0" smtClean="0"/>
              <a:t>Causes of apoptosis</a:t>
            </a:r>
          </a:p>
          <a:p>
            <a:r>
              <a:rPr lang="en-US" sz="4000" dirty="0" smtClean="0"/>
              <a:t>Morphologic feature</a:t>
            </a:r>
          </a:p>
          <a:p>
            <a:r>
              <a:rPr lang="en-US" sz="4000" dirty="0" smtClean="0"/>
              <a:t>Events in apoptosis</a:t>
            </a:r>
          </a:p>
          <a:p>
            <a:r>
              <a:rPr lang="en-US" sz="4000" dirty="0" smtClean="0"/>
              <a:t>Regulation of apoptosis</a:t>
            </a:r>
          </a:p>
          <a:p>
            <a:endParaRPr lang="en-US" sz="3600" b="1" dirty="0"/>
          </a:p>
        </p:txBody>
      </p:sp>
    </p:spTree>
    <p:extLst>
      <p:ext uri="{BB962C8B-B14F-4D97-AF65-F5344CB8AC3E}">
        <p14:creationId xmlns:p14="http://schemas.microsoft.com/office/powerpoint/2010/main" val="4275128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b="1" dirty="0"/>
          </a:p>
        </p:txBody>
      </p:sp>
      <p:sp>
        <p:nvSpPr>
          <p:cNvPr id="3" name="Subtitle 2"/>
          <p:cNvSpPr>
            <a:spLocks noGrp="1"/>
          </p:cNvSpPr>
          <p:nvPr>
            <p:ph type="subTitle" idx="1"/>
          </p:nvPr>
        </p:nvSpPr>
        <p:spPr>
          <a:xfrm>
            <a:off x="1378527" y="3200400"/>
            <a:ext cx="6400800" cy="1752600"/>
          </a:xfrm>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14600" y="838199"/>
            <a:ext cx="5047087" cy="1015663"/>
          </a:xfrm>
          <a:prstGeom prst="rect">
            <a:avLst/>
          </a:prstGeom>
        </p:spPr>
        <p:txBody>
          <a:bodyPr wrap="none">
            <a:spAutoFit/>
          </a:bodyPr>
          <a:lstStyle/>
          <a:p>
            <a:r>
              <a:rPr lang="en-US" sz="6000" b="1" dirty="0"/>
              <a:t>ANGIOGENESIS</a:t>
            </a:r>
            <a:endParaRPr lang="en-US" sz="6000" dirty="0"/>
          </a:p>
        </p:txBody>
      </p:sp>
      <p:sp>
        <p:nvSpPr>
          <p:cNvPr id="5" name="Rectangle 4"/>
          <p:cNvSpPr/>
          <p:nvPr/>
        </p:nvSpPr>
        <p:spPr>
          <a:xfrm>
            <a:off x="5214091" y="4343400"/>
            <a:ext cx="3361695" cy="1077218"/>
          </a:xfrm>
          <a:prstGeom prst="rect">
            <a:avLst/>
          </a:prstGeom>
        </p:spPr>
        <p:txBody>
          <a:bodyPr wrap="square">
            <a:spAutoFit/>
          </a:bodyPr>
          <a:lstStyle/>
          <a:p>
            <a:r>
              <a:rPr lang="en-US" sz="2800" dirty="0" smtClean="0"/>
              <a:t>      </a:t>
            </a:r>
            <a:r>
              <a:rPr lang="en-US" sz="3200" b="1" dirty="0" smtClean="0"/>
              <a:t>Submitted by:</a:t>
            </a:r>
          </a:p>
          <a:p>
            <a:r>
              <a:rPr lang="en-US" sz="3200" dirty="0" smtClean="0"/>
              <a:t>       </a:t>
            </a:r>
            <a:r>
              <a:rPr lang="en-US" sz="3200" dirty="0" err="1" smtClean="0"/>
              <a:t>Najia</a:t>
            </a:r>
            <a:r>
              <a:rPr lang="en-US" sz="3200" dirty="0" smtClean="0"/>
              <a:t> </a:t>
            </a:r>
            <a:r>
              <a:rPr lang="en-US" sz="3200" dirty="0" err="1" smtClean="0"/>
              <a:t>Shabbir</a:t>
            </a:r>
            <a:endParaRPr lang="en-US" sz="3200" dirty="0"/>
          </a:p>
        </p:txBody>
      </p:sp>
    </p:spTree>
    <p:extLst>
      <p:ext uri="{BB962C8B-B14F-4D97-AF65-F5344CB8AC3E}">
        <p14:creationId xmlns:p14="http://schemas.microsoft.com/office/powerpoint/2010/main" val="10746150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Apoptosis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Apoptosis is a pathway of cell death in which cells activate enzymes that degrade the cells’ own nuclear DNA and nuclear and cytoplasmic proteins. </a:t>
            </a:r>
          </a:p>
          <a:p>
            <a:r>
              <a:rPr lang="en-US" dirty="0" smtClean="0"/>
              <a:t>Fragments of the apoptotic cells then break off, giving the appearance that is responsible for the name (apoptosis, “falling off”). </a:t>
            </a:r>
          </a:p>
          <a:p>
            <a:r>
              <a:rPr lang="en-US" dirty="0" smtClean="0"/>
              <a:t>The plasma membrane of the apoptotic cell remains intact, but the membrane is altered in such a way that the cell and its fragments become avid targets for phagocytes. </a:t>
            </a:r>
          </a:p>
        </p:txBody>
      </p:sp>
    </p:spTree>
    <p:extLst>
      <p:ext uri="{BB962C8B-B14F-4D97-AF65-F5344CB8AC3E}">
        <p14:creationId xmlns:p14="http://schemas.microsoft.com/office/powerpoint/2010/main" val="2829277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Causes of Apoptosis</a:t>
            </a:r>
            <a:endParaRPr lang="en-US" b="1" dirty="0"/>
          </a:p>
        </p:txBody>
      </p:sp>
      <p:sp>
        <p:nvSpPr>
          <p:cNvPr id="3" name="Content Placeholder 2"/>
          <p:cNvSpPr>
            <a:spLocks noGrp="1"/>
          </p:cNvSpPr>
          <p:nvPr>
            <p:ph idx="1"/>
          </p:nvPr>
        </p:nvSpPr>
        <p:spPr/>
        <p:txBody>
          <a:bodyPr>
            <a:normAutofit lnSpcReduction="10000"/>
          </a:bodyPr>
          <a:lstStyle/>
          <a:p>
            <a:r>
              <a:rPr lang="en-US" dirty="0" smtClean="0"/>
              <a:t>Apoptosis occurs in many normal situations and serves to eliminate potentially harmful cells and cells that have outlived their usefulness. </a:t>
            </a:r>
          </a:p>
          <a:p>
            <a:r>
              <a:rPr lang="en-US" dirty="0" smtClean="0"/>
              <a:t>It also occurs as a pathologic event when cells are damaged beyond repair, especially when the damage affects the cell’s DNA or proteins; in these situations, the irreparably damaged cell is eliminated. </a:t>
            </a:r>
            <a:endParaRPr lang="en-US" dirty="0"/>
          </a:p>
        </p:txBody>
      </p:sp>
    </p:spTree>
    <p:extLst>
      <p:ext uri="{BB962C8B-B14F-4D97-AF65-F5344CB8AC3E}">
        <p14:creationId xmlns:p14="http://schemas.microsoft.com/office/powerpoint/2010/main" val="3123856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a:buFont typeface="Wingdings" pitchFamily="2" charset="2"/>
              <a:buChar char="q"/>
            </a:pPr>
            <a:r>
              <a:rPr lang="en-US" b="1" u="sng" dirty="0" smtClean="0"/>
              <a:t>Apoptosis in Physiologic Situations </a:t>
            </a:r>
          </a:p>
          <a:p>
            <a:r>
              <a:rPr lang="en-US" dirty="0" smtClean="0"/>
              <a:t>Death by apoptosis is a normal phenomenon that serves to eliminate cells that are no longer needed and to maintain a constant number of cells of various types in tissues.</a:t>
            </a:r>
          </a:p>
          <a:p>
            <a:r>
              <a:rPr lang="en-US" dirty="0" smtClean="0"/>
              <a:t> It is important in the following physiologic situations:</a:t>
            </a:r>
          </a:p>
          <a:p>
            <a:pPr marL="0" indent="0">
              <a:buNone/>
            </a:pPr>
            <a:r>
              <a:rPr lang="en-US" b="1" dirty="0" smtClean="0"/>
              <a:t>1. The programmed destruction of cells during embryogenesis. </a:t>
            </a:r>
            <a:r>
              <a:rPr lang="en-US" dirty="0" smtClean="0"/>
              <a:t>Normal development is associated with the death of some cells and the appearance of new cells and tissues. </a:t>
            </a:r>
            <a:endParaRPr lang="en-US" dirty="0"/>
          </a:p>
        </p:txBody>
      </p:sp>
    </p:spTree>
    <p:extLst>
      <p:ext uri="{BB962C8B-B14F-4D97-AF65-F5344CB8AC3E}">
        <p14:creationId xmlns:p14="http://schemas.microsoft.com/office/powerpoint/2010/main" val="4224364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r>
              <a:rPr lang="en-US" b="1" dirty="0" smtClean="0"/>
              <a:t>2. Involution of hormone-dependent tissues upon hormone deprivation</a:t>
            </a:r>
            <a:r>
              <a:rPr lang="en-US" dirty="0" smtClean="0"/>
              <a:t>, such as endometrial cell breakdown during the menstrual cycle.</a:t>
            </a:r>
          </a:p>
          <a:p>
            <a:pPr marL="0" indent="0">
              <a:buNone/>
            </a:pPr>
            <a:r>
              <a:rPr lang="en-US" b="1" dirty="0" smtClean="0"/>
              <a:t>3. Cell loss in proliferating cell populations, </a:t>
            </a:r>
            <a:r>
              <a:rPr lang="en-US" dirty="0" smtClean="0"/>
              <a:t>such as intestinal crypt epithelia, in order to maintain a constant number. </a:t>
            </a:r>
            <a:r>
              <a:rPr lang="en-US" b="1" dirty="0" smtClean="0"/>
              <a:t/>
            </a:r>
            <a:br>
              <a:rPr lang="en-US" b="1" dirty="0" smtClean="0"/>
            </a:br>
            <a:r>
              <a:rPr lang="en-US" b="1" dirty="0" smtClean="0"/>
              <a:t>4. Elimination of cells that have served their useful purpose, </a:t>
            </a:r>
            <a:r>
              <a:rPr lang="en-US" dirty="0" smtClean="0"/>
              <a:t>such as neutrophils in an acute inflammatory response and lymphocytes at the end of an immune response.</a:t>
            </a:r>
            <a:endParaRPr lang="en-US" dirty="0"/>
          </a:p>
        </p:txBody>
      </p:sp>
    </p:spTree>
    <p:extLst>
      <p:ext uri="{BB962C8B-B14F-4D97-AF65-F5344CB8AC3E}">
        <p14:creationId xmlns:p14="http://schemas.microsoft.com/office/powerpoint/2010/main" val="33117375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marL="0" indent="0">
              <a:buNone/>
            </a:pPr>
            <a:r>
              <a:rPr lang="en-US" b="1" dirty="0" smtClean="0"/>
              <a:t>5. Elimination of potentially harmful self-reactive lymphocytes, </a:t>
            </a:r>
            <a:r>
              <a:rPr lang="en-US" dirty="0" smtClean="0"/>
              <a:t>either before or after they have completed their maturation, in order to prevent reactions against the body’s own tissues.</a:t>
            </a:r>
          </a:p>
          <a:p>
            <a:pPr marL="0" indent="0">
              <a:buNone/>
            </a:pPr>
            <a:r>
              <a:rPr lang="en-US" b="1" dirty="0" smtClean="0"/>
              <a:t>6. Cell death induced by cytotoxic T lymphocytes, </a:t>
            </a:r>
            <a:r>
              <a:rPr lang="en-US" dirty="0" smtClean="0"/>
              <a:t>a defense mechanism against viruses and tumors that serves to kill virus-infected and neoplastic cells. </a:t>
            </a:r>
            <a:endParaRPr lang="en-US" dirty="0"/>
          </a:p>
        </p:txBody>
      </p:sp>
    </p:spTree>
    <p:extLst>
      <p:ext uri="{BB962C8B-B14F-4D97-AF65-F5344CB8AC3E}">
        <p14:creationId xmlns:p14="http://schemas.microsoft.com/office/powerpoint/2010/main" val="1551887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Font typeface="Wingdings" pitchFamily="2" charset="2"/>
              <a:buChar char="q"/>
            </a:pPr>
            <a:r>
              <a:rPr lang="en-US" b="1" u="sng" dirty="0" smtClean="0"/>
              <a:t>Apoptosis in Pathologic Conditions </a:t>
            </a:r>
          </a:p>
          <a:p>
            <a:r>
              <a:rPr lang="en-US" dirty="0" smtClean="0"/>
              <a:t>Apoptosis eliminates cells that are genetically altered or injured beyond repair and does so without eliciting a severe host reaction, thereby keeping the extent of tissue damage to a minimum.</a:t>
            </a:r>
          </a:p>
          <a:p>
            <a:r>
              <a:rPr lang="en-US" dirty="0" smtClean="0"/>
              <a:t> Death by apoptosis is responsible for loss of cells in a variety of pathologic states:</a:t>
            </a:r>
            <a:endParaRPr lang="en-US" dirty="0"/>
          </a:p>
        </p:txBody>
      </p:sp>
    </p:spTree>
    <p:extLst>
      <p:ext uri="{BB962C8B-B14F-4D97-AF65-F5344CB8AC3E}">
        <p14:creationId xmlns:p14="http://schemas.microsoft.com/office/powerpoint/2010/main" val="1282624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514350" indent="-514350">
              <a:buAutoNum type="arabicPeriod"/>
            </a:pPr>
            <a:r>
              <a:rPr lang="en-US" b="1" dirty="0" smtClean="0"/>
              <a:t>DNA damage.</a:t>
            </a:r>
          </a:p>
          <a:p>
            <a:r>
              <a:rPr lang="en-US" b="1" dirty="0" smtClean="0"/>
              <a:t> </a:t>
            </a:r>
            <a:r>
              <a:rPr lang="en-US" dirty="0" smtClean="0"/>
              <a:t>Radiation, cytotoxic anticancer drugs, extremes of temperature, and even hypoxia can damage DNA, either directly or through production of free radicals.</a:t>
            </a:r>
          </a:p>
          <a:p>
            <a:r>
              <a:rPr lang="en-US" dirty="0" smtClean="0"/>
              <a:t> If repair mechanisms cannot cope with the injury, the cell triggers intrinsic mechanisms that induce apoptosis. </a:t>
            </a:r>
            <a:endParaRPr lang="en-US" dirty="0"/>
          </a:p>
        </p:txBody>
      </p:sp>
    </p:spTree>
    <p:extLst>
      <p:ext uri="{BB962C8B-B14F-4D97-AF65-F5344CB8AC3E}">
        <p14:creationId xmlns:p14="http://schemas.microsoft.com/office/powerpoint/2010/main" val="1332528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marL="0" indent="0">
              <a:buNone/>
            </a:pPr>
            <a:r>
              <a:rPr lang="en-US" b="1" dirty="0" smtClean="0"/>
              <a:t>2. Accumulation of </a:t>
            </a:r>
            <a:r>
              <a:rPr lang="en-US" b="1" dirty="0" err="1" smtClean="0"/>
              <a:t>misfolded</a:t>
            </a:r>
            <a:r>
              <a:rPr lang="en-US" b="1" dirty="0" smtClean="0"/>
              <a:t> proteins.</a:t>
            </a:r>
            <a:endParaRPr lang="en-US" dirty="0"/>
          </a:p>
          <a:p>
            <a:r>
              <a:rPr lang="en-US" dirty="0" smtClean="0"/>
              <a:t>Improperly folded proteins may arise because of mutations in the genes encoding these proteins or because of extrinsic factors, such as damage caused by free radicals.</a:t>
            </a:r>
          </a:p>
          <a:p>
            <a:r>
              <a:rPr lang="en-US" dirty="0" smtClean="0"/>
              <a:t> Excessive accumulation of these proteins in the ER leads to a condition called ER stress, which wind up in apoptotic death of cells. </a:t>
            </a:r>
            <a:endParaRPr lang="en-US" dirty="0"/>
          </a:p>
        </p:txBody>
      </p:sp>
    </p:spTree>
    <p:extLst>
      <p:ext uri="{BB962C8B-B14F-4D97-AF65-F5344CB8AC3E}">
        <p14:creationId xmlns:p14="http://schemas.microsoft.com/office/powerpoint/2010/main" val="26355081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pPr marL="0" indent="0">
              <a:buNone/>
            </a:pPr>
            <a:r>
              <a:rPr lang="en-US" b="1" dirty="0" smtClean="0"/>
              <a:t>3.Cell injury in certain infections, </a:t>
            </a:r>
          </a:p>
          <a:p>
            <a:r>
              <a:rPr lang="en-US" dirty="0"/>
              <a:t>P</a:t>
            </a:r>
            <a:r>
              <a:rPr lang="en-US" dirty="0" smtClean="0"/>
              <a:t>articularly viral infections, in which loss of infected cells is largely due to apoptotic death that may be induced by the virus (as in adenovirus and human immunodeficiency virus infections) or by the host immune response (as in viral hepatitis). </a:t>
            </a:r>
          </a:p>
          <a:p>
            <a:pPr marL="0" indent="0">
              <a:buNone/>
            </a:pPr>
            <a:r>
              <a:rPr lang="en-US" b="1" dirty="0" smtClean="0"/>
              <a:t>4.Pathologic atrophy in parenchymal organs after duct obstruction</a:t>
            </a:r>
            <a:r>
              <a:rPr lang="en-US" dirty="0" smtClean="0"/>
              <a:t>, </a:t>
            </a:r>
          </a:p>
          <a:p>
            <a:r>
              <a:rPr lang="en-US" dirty="0"/>
              <a:t>S</a:t>
            </a:r>
            <a:r>
              <a:rPr lang="en-US" dirty="0" smtClean="0"/>
              <a:t>uch as occurs in the pancreas, parotid gland, and kidney.</a:t>
            </a:r>
          </a:p>
          <a:p>
            <a:endParaRPr lang="en-US" dirty="0"/>
          </a:p>
        </p:txBody>
      </p:sp>
    </p:spTree>
    <p:extLst>
      <p:ext uri="{BB962C8B-B14F-4D97-AF65-F5344CB8AC3E}">
        <p14:creationId xmlns:p14="http://schemas.microsoft.com/office/powerpoint/2010/main" val="3733176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Morphologic features </a:t>
            </a:r>
            <a:endParaRPr lang="en-US" b="1" dirty="0"/>
          </a:p>
        </p:txBody>
      </p:sp>
      <p:sp>
        <p:nvSpPr>
          <p:cNvPr id="3" name="Content Placeholder 2"/>
          <p:cNvSpPr>
            <a:spLocks noGrp="1"/>
          </p:cNvSpPr>
          <p:nvPr>
            <p:ph idx="1"/>
          </p:nvPr>
        </p:nvSpPr>
        <p:spPr>
          <a:xfrm>
            <a:off x="457200" y="1371600"/>
            <a:ext cx="8229600" cy="4754563"/>
          </a:xfrm>
        </p:spPr>
        <p:txBody>
          <a:bodyPr>
            <a:normAutofit lnSpcReduction="10000"/>
          </a:bodyPr>
          <a:lstStyle/>
          <a:p>
            <a:pPr marL="0" indent="0">
              <a:buNone/>
            </a:pPr>
            <a:r>
              <a:rPr lang="en-US" b="1" dirty="0" smtClean="0"/>
              <a:t>1. </a:t>
            </a:r>
            <a:r>
              <a:rPr lang="en-US" dirty="0" smtClean="0"/>
              <a:t>A tendency to involve single isolated cells or small clusters of cells within a tissue.</a:t>
            </a:r>
          </a:p>
          <a:p>
            <a:pPr marL="0" indent="0">
              <a:buNone/>
            </a:pPr>
            <a:r>
              <a:rPr lang="en-US" b="1" dirty="0" smtClean="0"/>
              <a:t>2. </a:t>
            </a:r>
            <a:r>
              <a:rPr lang="en-US" dirty="0" smtClean="0"/>
              <a:t>Progression through a series of changes marked by a lack of inflammatory </a:t>
            </a:r>
            <a:r>
              <a:rPr lang="en-US" dirty="0" smtClean="0"/>
              <a:t>response. </a:t>
            </a:r>
            <a:endParaRPr lang="en-US" dirty="0" smtClean="0"/>
          </a:p>
          <a:p>
            <a:pPr marL="0" indent="0">
              <a:buNone/>
            </a:pPr>
            <a:r>
              <a:rPr lang="en-US" b="1" dirty="0" smtClean="0"/>
              <a:t>   a.</a:t>
            </a:r>
            <a:r>
              <a:rPr lang="en-US" dirty="0" smtClean="0"/>
              <a:t> </a:t>
            </a:r>
            <a:r>
              <a:rPr lang="en-US" dirty="0" err="1" smtClean="0"/>
              <a:t>Blebbing</a:t>
            </a:r>
            <a:r>
              <a:rPr lang="en-US" dirty="0" smtClean="0"/>
              <a:t> of plasma membrane, cytoplasmic shrinkage, and chromatin condensation </a:t>
            </a:r>
          </a:p>
          <a:p>
            <a:pPr marL="0" indent="0">
              <a:buNone/>
            </a:pPr>
            <a:r>
              <a:rPr lang="en-US" b="1" dirty="0" smtClean="0"/>
              <a:t>   b.</a:t>
            </a:r>
            <a:r>
              <a:rPr lang="en-US" dirty="0" smtClean="0"/>
              <a:t> Budding of cell and separation of apoptotic bodies (membrane-bound segments) </a:t>
            </a:r>
          </a:p>
          <a:p>
            <a:pPr marL="0" indent="0">
              <a:buNone/>
            </a:pPr>
            <a:r>
              <a:rPr lang="en-US" b="1" dirty="0" smtClean="0"/>
              <a:t>  c. </a:t>
            </a:r>
            <a:r>
              <a:rPr lang="en-US" dirty="0" smtClean="0"/>
              <a:t>Phagocytosis of apoptotic bodies </a:t>
            </a:r>
          </a:p>
        </p:txBody>
      </p:sp>
    </p:spTree>
    <p:extLst>
      <p:ext uri="{BB962C8B-B14F-4D97-AF65-F5344CB8AC3E}">
        <p14:creationId xmlns:p14="http://schemas.microsoft.com/office/powerpoint/2010/main" val="3291245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21363"/>
          </a:xfrm>
        </p:spPr>
        <p:txBody>
          <a:bodyPr>
            <a:normAutofit/>
          </a:bodyPr>
          <a:lstStyle/>
          <a:p>
            <a:pPr marL="0" indent="0">
              <a:buNone/>
            </a:pPr>
            <a:r>
              <a:rPr lang="en-US" sz="4000" b="1" dirty="0" smtClean="0"/>
              <a:t>CONTENTS</a:t>
            </a:r>
          </a:p>
          <a:p>
            <a:r>
              <a:rPr lang="en-US" sz="4000" dirty="0" smtClean="0"/>
              <a:t>Introduction</a:t>
            </a:r>
          </a:p>
          <a:p>
            <a:r>
              <a:rPr lang="en-US" sz="4000" dirty="0" smtClean="0"/>
              <a:t>Steps involve in angiogenesis</a:t>
            </a:r>
          </a:p>
          <a:p>
            <a:r>
              <a:rPr lang="en-US" sz="4000" dirty="0" smtClean="0"/>
              <a:t>Growth factors involve in angiogenesis</a:t>
            </a:r>
          </a:p>
          <a:p>
            <a:r>
              <a:rPr lang="en-US" sz="4000" dirty="0" err="1" smtClean="0"/>
              <a:t>Vasculogenesis</a:t>
            </a:r>
            <a:r>
              <a:rPr lang="en-US" sz="4000" dirty="0" smtClean="0"/>
              <a:t> </a:t>
            </a:r>
            <a:endParaRPr lang="en-US" sz="4000" dirty="0"/>
          </a:p>
        </p:txBody>
      </p:sp>
    </p:spTree>
    <p:extLst>
      <p:ext uri="{BB962C8B-B14F-4D97-AF65-F5344CB8AC3E}">
        <p14:creationId xmlns:p14="http://schemas.microsoft.com/office/powerpoint/2010/main" val="24757237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marL="0" indent="0">
              <a:buNone/>
            </a:pPr>
            <a:r>
              <a:rPr lang="en-US" b="1" dirty="0" smtClean="0"/>
              <a:t>3. Involution and shrinkage </a:t>
            </a:r>
            <a:r>
              <a:rPr lang="en-US" dirty="0" smtClean="0"/>
              <a:t>of affected cells and cell fragments, resulting in small round </a:t>
            </a:r>
            <a:r>
              <a:rPr lang="en-US" dirty="0" err="1" smtClean="0"/>
              <a:t>eosinophilic</a:t>
            </a:r>
            <a:r>
              <a:rPr lang="en-US" dirty="0" smtClean="0"/>
              <a:t> masses often containing chromatin remnants, exemplified by Councilman bodies in viral hepatitis.</a:t>
            </a:r>
          </a:p>
          <a:p>
            <a:endParaRPr lang="en-US" dirty="0"/>
          </a:p>
        </p:txBody>
      </p:sp>
    </p:spTree>
    <p:extLst>
      <p:ext uri="{BB962C8B-B14F-4D97-AF65-F5344CB8AC3E}">
        <p14:creationId xmlns:p14="http://schemas.microsoft.com/office/powerpoint/2010/main" val="28987578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descr="Detecting Apoptosis | Promega Connec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
            <a:ext cx="9144000" cy="6248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5844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Biochemical events</a:t>
            </a:r>
            <a:endParaRPr lang="en-US" b="1" dirty="0"/>
          </a:p>
        </p:txBody>
      </p:sp>
      <p:sp>
        <p:nvSpPr>
          <p:cNvPr id="3" name="Content Placeholder 2"/>
          <p:cNvSpPr>
            <a:spLocks noGrp="1"/>
          </p:cNvSpPr>
          <p:nvPr>
            <p:ph idx="1"/>
          </p:nvPr>
        </p:nvSpPr>
        <p:spPr>
          <a:xfrm>
            <a:off x="457200" y="1447800"/>
            <a:ext cx="8229600" cy="4876800"/>
          </a:xfrm>
        </p:spPr>
        <p:txBody>
          <a:bodyPr>
            <a:normAutofit/>
          </a:bodyPr>
          <a:lstStyle/>
          <a:p>
            <a:pPr marL="0" indent="0">
              <a:buNone/>
            </a:pPr>
            <a:r>
              <a:rPr lang="en-US" b="1" dirty="0" smtClean="0"/>
              <a:t>1. </a:t>
            </a:r>
            <a:r>
              <a:rPr lang="en-US" dirty="0" smtClean="0"/>
              <a:t>Diverse injurious stimuli (e.g., free radicals, radiation, toxic substances, and withdrawal of growth factors or hormones) trigger a variety of stimuli, including cell surface receptors such as FAS, mitochondrial response to stress, and cytotoxic T cells. </a:t>
            </a:r>
          </a:p>
        </p:txBody>
      </p:sp>
    </p:spTree>
    <p:extLst>
      <p:ext uri="{BB962C8B-B14F-4D97-AF65-F5344CB8AC3E}">
        <p14:creationId xmlns:p14="http://schemas.microsoft.com/office/powerpoint/2010/main" val="33646674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rmAutofit lnSpcReduction="10000"/>
          </a:bodyPr>
          <a:lstStyle/>
          <a:p>
            <a:pPr marL="0" indent="0">
              <a:buNone/>
            </a:pPr>
            <a:r>
              <a:rPr lang="en-US" b="1" dirty="0"/>
              <a:t>2. </a:t>
            </a:r>
            <a:r>
              <a:rPr lang="en-US" dirty="0"/>
              <a:t>The </a:t>
            </a:r>
            <a:r>
              <a:rPr lang="en-US" b="1" dirty="0"/>
              <a:t>extrinsic pathway of initiation</a:t>
            </a:r>
            <a:r>
              <a:rPr lang="en-US" dirty="0"/>
              <a:t> is mediated by cell surface receptors exemplified by FAS, a member of the tumor necrosis factor receptor family of proteins. </a:t>
            </a:r>
          </a:p>
          <a:p>
            <a:r>
              <a:rPr lang="en-US" dirty="0"/>
              <a:t>This pathway is initiated by the signaling of molecules such as the FAS ligand, which in turn signals a series of events that involve activation of </a:t>
            </a:r>
            <a:r>
              <a:rPr lang="en-US" dirty="0" err="1"/>
              <a:t>caspases</a:t>
            </a:r>
            <a:r>
              <a:rPr lang="en-US" dirty="0"/>
              <a:t>. </a:t>
            </a:r>
          </a:p>
          <a:p>
            <a:r>
              <a:rPr lang="en-US" dirty="0" err="1"/>
              <a:t>Caspases</a:t>
            </a:r>
            <a:r>
              <a:rPr lang="en-US" dirty="0"/>
              <a:t> are aspartate-specific cysteine proteases that have been referred to as “major executioners” or “molecular guillotines.”</a:t>
            </a:r>
          </a:p>
          <a:p>
            <a:endParaRPr lang="en-US" dirty="0"/>
          </a:p>
        </p:txBody>
      </p:sp>
    </p:spTree>
    <p:extLst>
      <p:ext uri="{BB962C8B-B14F-4D97-AF65-F5344CB8AC3E}">
        <p14:creationId xmlns:p14="http://schemas.microsoft.com/office/powerpoint/2010/main" val="39280224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r>
              <a:rPr lang="en-US" dirty="0" smtClean="0"/>
              <a:t>The </a:t>
            </a:r>
            <a:r>
              <a:rPr lang="en-US" dirty="0" smtClean="0"/>
              <a:t>death signals are conveyed in a </a:t>
            </a:r>
            <a:r>
              <a:rPr lang="en-US" dirty="0" err="1" smtClean="0"/>
              <a:t>proteolytic</a:t>
            </a:r>
            <a:r>
              <a:rPr lang="en-US" dirty="0" smtClean="0"/>
              <a:t> cascade, through activation of a chain of </a:t>
            </a:r>
            <a:r>
              <a:rPr lang="en-US" dirty="0" err="1" smtClean="0"/>
              <a:t>caspases</a:t>
            </a:r>
            <a:r>
              <a:rPr lang="en-US" dirty="0" smtClean="0"/>
              <a:t> and other targets. </a:t>
            </a:r>
          </a:p>
          <a:p>
            <a:r>
              <a:rPr lang="en-US" dirty="0" smtClean="0"/>
              <a:t>The initial activating </a:t>
            </a:r>
            <a:r>
              <a:rPr lang="en-US" dirty="0" err="1" smtClean="0"/>
              <a:t>caspases</a:t>
            </a:r>
            <a:r>
              <a:rPr lang="en-US" dirty="0" smtClean="0"/>
              <a:t> are caspase-8 and caspase-9, and the terminal </a:t>
            </a:r>
            <a:r>
              <a:rPr lang="en-US" dirty="0" err="1" smtClean="0"/>
              <a:t>caspases</a:t>
            </a:r>
            <a:r>
              <a:rPr lang="en-US" dirty="0" smtClean="0"/>
              <a:t> (executioners) include caspase-3 and caspase-6 (among other proteases).</a:t>
            </a:r>
          </a:p>
          <a:p>
            <a:endParaRPr lang="en-US" dirty="0"/>
          </a:p>
        </p:txBody>
      </p:sp>
    </p:spTree>
    <p:extLst>
      <p:ext uri="{BB962C8B-B14F-4D97-AF65-F5344CB8AC3E}">
        <p14:creationId xmlns:p14="http://schemas.microsoft.com/office/powerpoint/2010/main" val="610997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97563"/>
          </a:xfrm>
        </p:spPr>
        <p:txBody>
          <a:bodyPr>
            <a:normAutofit/>
          </a:bodyPr>
          <a:lstStyle/>
          <a:p>
            <a:pPr marL="0" indent="0">
              <a:buNone/>
            </a:pPr>
            <a:r>
              <a:rPr lang="en-US" b="1" dirty="0" smtClean="0"/>
              <a:t>3.</a:t>
            </a:r>
            <a:r>
              <a:rPr lang="en-US" dirty="0" smtClean="0"/>
              <a:t> </a:t>
            </a:r>
            <a:r>
              <a:rPr lang="en-US" b="1" dirty="0" smtClean="0"/>
              <a:t>The intrinsic, or mitochondrial, pathway</a:t>
            </a:r>
            <a:r>
              <a:rPr lang="en-US" dirty="0" smtClean="0"/>
              <a:t>, which is initiated by the loss of stimulation by growth factors and other adverse stimuli, results in the inactivation and loss of bcl-2 and other </a:t>
            </a:r>
            <a:r>
              <a:rPr lang="en-US" dirty="0" err="1" smtClean="0"/>
              <a:t>antiapoptotic</a:t>
            </a:r>
            <a:r>
              <a:rPr lang="en-US" dirty="0" smtClean="0"/>
              <a:t> proteins from the inner mitochondrial membrane.</a:t>
            </a:r>
          </a:p>
          <a:p>
            <a:r>
              <a:rPr lang="en-US" dirty="0" smtClean="0"/>
              <a:t>This loss results in increased mitochondrial permeability, the release of cytochrome c, and the stimulation of </a:t>
            </a:r>
            <a:r>
              <a:rPr lang="en-US" dirty="0" err="1" smtClean="0"/>
              <a:t>proapoptotic</a:t>
            </a:r>
            <a:r>
              <a:rPr lang="en-US" dirty="0" smtClean="0"/>
              <a:t> proteins such as </a:t>
            </a:r>
            <a:r>
              <a:rPr lang="en-US" dirty="0" err="1" smtClean="0"/>
              <a:t>bax</a:t>
            </a:r>
            <a:r>
              <a:rPr lang="en-US" dirty="0" smtClean="0"/>
              <a:t> and </a:t>
            </a:r>
            <a:r>
              <a:rPr lang="en-US" dirty="0" err="1" smtClean="0"/>
              <a:t>bak</a:t>
            </a:r>
            <a:r>
              <a:rPr lang="en-US" dirty="0" smtClean="0"/>
              <a:t>. </a:t>
            </a:r>
            <a:endParaRPr lang="en-US" dirty="0"/>
          </a:p>
        </p:txBody>
      </p:sp>
    </p:spTree>
    <p:extLst>
      <p:ext uri="{BB962C8B-B14F-4D97-AF65-F5344CB8AC3E}">
        <p14:creationId xmlns:p14="http://schemas.microsoft.com/office/powerpoint/2010/main" val="20987952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dirty="0" smtClean="0"/>
              <a:t>Cytochrome c interacts with Apaf-1 causing self-cleavage and activation of caspase-9. </a:t>
            </a:r>
          </a:p>
          <a:p>
            <a:r>
              <a:rPr lang="en-US" dirty="0" smtClean="0"/>
              <a:t>Downstream </a:t>
            </a:r>
            <a:r>
              <a:rPr lang="en-US" dirty="0" err="1" smtClean="0"/>
              <a:t>caspases</a:t>
            </a:r>
            <a:r>
              <a:rPr lang="en-US" dirty="0" smtClean="0"/>
              <a:t> are activated by upstream proteases and act themselves to cleave cellular targets.</a:t>
            </a:r>
          </a:p>
          <a:p>
            <a:endParaRPr lang="en-US" dirty="0"/>
          </a:p>
        </p:txBody>
      </p:sp>
    </p:spTree>
    <p:extLst>
      <p:ext uri="{BB962C8B-B14F-4D97-AF65-F5344CB8AC3E}">
        <p14:creationId xmlns:p14="http://schemas.microsoft.com/office/powerpoint/2010/main" val="16522633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marL="0" indent="0">
              <a:buNone/>
            </a:pPr>
            <a:r>
              <a:rPr lang="en-US" b="1" dirty="0" smtClean="0"/>
              <a:t>4. Cytotoxic T-cell activation</a:t>
            </a:r>
            <a:r>
              <a:rPr lang="en-US" dirty="0" smtClean="0"/>
              <a:t> is characterized by direct activation of </a:t>
            </a:r>
            <a:r>
              <a:rPr lang="en-US" dirty="0" err="1" smtClean="0"/>
              <a:t>caspases</a:t>
            </a:r>
            <a:r>
              <a:rPr lang="en-US" dirty="0" smtClean="0"/>
              <a:t> by </a:t>
            </a:r>
            <a:r>
              <a:rPr lang="en-US" dirty="0" err="1" smtClean="0"/>
              <a:t>granzyme</a:t>
            </a:r>
            <a:r>
              <a:rPr lang="en-US" dirty="0" smtClean="0"/>
              <a:t> B, a cytotoxic T-cell protease that perhaps directly activates the </a:t>
            </a:r>
            <a:r>
              <a:rPr lang="en-US" dirty="0" err="1" smtClean="0"/>
              <a:t>caspase</a:t>
            </a:r>
            <a:r>
              <a:rPr lang="en-US" dirty="0" smtClean="0"/>
              <a:t> cascade.</a:t>
            </a:r>
          </a:p>
          <a:p>
            <a:r>
              <a:rPr lang="en-US" dirty="0" smtClean="0"/>
              <a:t> The entry of </a:t>
            </a:r>
            <a:r>
              <a:rPr lang="en-US" dirty="0" err="1" smtClean="0"/>
              <a:t>granzyme</a:t>
            </a:r>
            <a:r>
              <a:rPr lang="en-US" dirty="0" smtClean="0"/>
              <a:t> B into target cells is mediated by </a:t>
            </a:r>
            <a:r>
              <a:rPr lang="en-US" dirty="0" err="1" smtClean="0"/>
              <a:t>perforin</a:t>
            </a:r>
            <a:r>
              <a:rPr lang="en-US" dirty="0" smtClean="0"/>
              <a:t>, a cytotoxic T-cell protein.</a:t>
            </a:r>
            <a:endParaRPr lang="en-US" dirty="0"/>
          </a:p>
        </p:txBody>
      </p:sp>
    </p:spTree>
    <p:extLst>
      <p:ext uri="{BB962C8B-B14F-4D97-AF65-F5344CB8AC3E}">
        <p14:creationId xmlns:p14="http://schemas.microsoft.com/office/powerpoint/2010/main" val="17255477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486400"/>
          </a:xfrm>
        </p:spPr>
        <p:txBody>
          <a:bodyPr/>
          <a:lstStyle/>
          <a:p>
            <a:pPr marL="0" indent="0">
              <a:buNone/>
            </a:pPr>
            <a:r>
              <a:rPr lang="en-US" b="1" dirty="0" smtClean="0"/>
              <a:t>5. </a:t>
            </a:r>
            <a:r>
              <a:rPr lang="en-US" dirty="0" smtClean="0"/>
              <a:t>Degradation of DNA by endonucleases into </a:t>
            </a:r>
            <a:r>
              <a:rPr lang="en-US" dirty="0" err="1" smtClean="0"/>
              <a:t>nucleosomal</a:t>
            </a:r>
            <a:r>
              <a:rPr lang="en-US" dirty="0" smtClean="0"/>
              <a:t> chromatin fragments that are multiples of 180 to 200 base pairs results in the typical “laddering” appearance of DNA on electrophoresis. </a:t>
            </a:r>
          </a:p>
          <a:p>
            <a:r>
              <a:rPr lang="en-US" dirty="0" smtClean="0"/>
              <a:t>This phenomenon is characteristic of, but not entirely specific for, apoptosis</a:t>
            </a:r>
            <a:r>
              <a:rPr lang="en-US" dirty="0" smtClean="0"/>
              <a:t>.</a:t>
            </a:r>
          </a:p>
          <a:p>
            <a:pPr marL="0" indent="0">
              <a:buNone/>
            </a:pPr>
            <a:r>
              <a:rPr lang="en-US" b="1" dirty="0"/>
              <a:t>6. </a:t>
            </a:r>
            <a:r>
              <a:rPr lang="en-US" dirty="0"/>
              <a:t>Activation of </a:t>
            </a:r>
            <a:r>
              <a:rPr lang="en-US" b="1" dirty="0" err="1"/>
              <a:t>transglutaminases</a:t>
            </a:r>
            <a:r>
              <a:rPr lang="en-US" dirty="0"/>
              <a:t> crosslinks apoptotic cytoplasmic proteins.</a:t>
            </a:r>
          </a:p>
          <a:p>
            <a:endParaRPr lang="en-US" dirty="0"/>
          </a:p>
        </p:txBody>
      </p:sp>
    </p:spTree>
    <p:extLst>
      <p:ext uri="{BB962C8B-B14F-4D97-AF65-F5344CB8AC3E}">
        <p14:creationId xmlns:p14="http://schemas.microsoft.com/office/powerpoint/2010/main" val="24368720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marL="0" indent="0">
              <a:buNone/>
            </a:pPr>
            <a:r>
              <a:rPr lang="en-US" b="1" dirty="0" smtClean="0"/>
              <a:t>7</a:t>
            </a:r>
            <a:r>
              <a:rPr lang="en-US" b="1" dirty="0" smtClean="0"/>
              <a:t>. </a:t>
            </a:r>
            <a:r>
              <a:rPr lang="en-US" dirty="0" smtClean="0"/>
              <a:t>The </a:t>
            </a:r>
            <a:r>
              <a:rPr lang="en-US" dirty="0" err="1" smtClean="0"/>
              <a:t>caspases</a:t>
            </a:r>
            <a:r>
              <a:rPr lang="en-US" dirty="0" smtClean="0"/>
              <a:t> consist of a group of aspartic acid–specific cysteine proteases that are activated during </a:t>
            </a:r>
            <a:r>
              <a:rPr lang="en-US" dirty="0" smtClean="0"/>
              <a:t>apoptosis.</a:t>
            </a:r>
            <a:endParaRPr lang="en-US" dirty="0"/>
          </a:p>
        </p:txBody>
      </p:sp>
    </p:spTree>
    <p:extLst>
      <p:ext uri="{BB962C8B-B14F-4D97-AF65-F5344CB8AC3E}">
        <p14:creationId xmlns:p14="http://schemas.microsoft.com/office/powerpoint/2010/main" val="663866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smtClean="0"/>
              <a:t>Angiogenesis is the process of new blood vessel development from existing vessels, primarily </a:t>
            </a:r>
            <a:r>
              <a:rPr lang="en-US" dirty="0" err="1" smtClean="0"/>
              <a:t>venules</a:t>
            </a:r>
            <a:r>
              <a:rPr lang="en-US" dirty="0" smtClean="0"/>
              <a:t>. </a:t>
            </a:r>
          </a:p>
          <a:p>
            <a:r>
              <a:rPr lang="en-US" dirty="0" smtClean="0"/>
              <a:t>It is critical in healing at sites of injury, in the development of collateral circulations at sites of ischemia, and in allowing tumors to increase in size beyond the constraints of their original blood supply. </a:t>
            </a:r>
            <a:endParaRPr lang="en-US" dirty="0"/>
          </a:p>
        </p:txBody>
      </p:sp>
    </p:spTree>
    <p:extLst>
      <p:ext uri="{BB962C8B-B14F-4D97-AF65-F5344CB8AC3E}">
        <p14:creationId xmlns:p14="http://schemas.microsoft.com/office/powerpoint/2010/main" val="123260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 y="0"/>
            <a:ext cx="914406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11979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Regulation of apoptosis</a:t>
            </a:r>
            <a:endParaRPr lang="en-US" b="1" dirty="0"/>
          </a:p>
        </p:txBody>
      </p:sp>
      <p:sp>
        <p:nvSpPr>
          <p:cNvPr id="3" name="Content Placeholder 2"/>
          <p:cNvSpPr>
            <a:spLocks noGrp="1"/>
          </p:cNvSpPr>
          <p:nvPr>
            <p:ph idx="1"/>
          </p:nvPr>
        </p:nvSpPr>
        <p:spPr/>
        <p:txBody>
          <a:bodyPr/>
          <a:lstStyle/>
          <a:p>
            <a:r>
              <a:rPr lang="en-US" dirty="0" smtClean="0"/>
              <a:t>Regulation of apoptosis is mediated by a number of genes and their products. </a:t>
            </a:r>
          </a:p>
          <a:p>
            <a:r>
              <a:rPr lang="en-US" dirty="0" smtClean="0"/>
              <a:t>Important genes include bcl-2 (gene product inhibits apoptosis), </a:t>
            </a:r>
            <a:r>
              <a:rPr lang="en-US" dirty="0" err="1" smtClean="0"/>
              <a:t>bax</a:t>
            </a:r>
            <a:r>
              <a:rPr lang="en-US" dirty="0" smtClean="0"/>
              <a:t> (gene product facilitates apoptosis), and p53 (gene product decreases transcription of bcl-2 and increases transcription of </a:t>
            </a:r>
            <a:r>
              <a:rPr lang="en-US" dirty="0" err="1" smtClean="0"/>
              <a:t>bax</a:t>
            </a:r>
            <a:r>
              <a:rPr lang="en-US" dirty="0" smtClean="0"/>
              <a:t>, thus facilitating apoptosis).</a:t>
            </a:r>
            <a:endParaRPr lang="en-US" dirty="0"/>
          </a:p>
        </p:txBody>
      </p:sp>
    </p:spTree>
    <p:extLst>
      <p:ext uri="{BB962C8B-B14F-4D97-AF65-F5344CB8AC3E}">
        <p14:creationId xmlns:p14="http://schemas.microsoft.com/office/powerpoint/2010/main" val="24617077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descr="C:\Users\silicon computers\Desktop\pngtree-thankyou-art-word-vector-png-image_315507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424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STEPS INVOLVE IN ANGIOGENESIS</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Angiogenesis involves sprouting of new vessels from existing ones and consists of the following steps.</a:t>
            </a:r>
          </a:p>
          <a:p>
            <a:r>
              <a:rPr lang="en-US" dirty="0" smtClean="0"/>
              <a:t>Vasodilation occurring in response to NO and increased permeability induced by VEGF </a:t>
            </a:r>
          </a:p>
          <a:p>
            <a:r>
              <a:rPr lang="en-US" dirty="0" smtClean="0"/>
              <a:t>Separation of </a:t>
            </a:r>
            <a:r>
              <a:rPr lang="en-US" dirty="0" err="1" smtClean="0"/>
              <a:t>pericytes</a:t>
            </a:r>
            <a:r>
              <a:rPr lang="en-US" dirty="0" smtClean="0"/>
              <a:t> from the </a:t>
            </a:r>
            <a:r>
              <a:rPr lang="en-US" dirty="0" err="1" smtClean="0"/>
              <a:t>abluminal</a:t>
            </a:r>
            <a:r>
              <a:rPr lang="en-US" dirty="0" smtClean="0"/>
              <a:t> surface </a:t>
            </a:r>
          </a:p>
          <a:p>
            <a:r>
              <a:rPr lang="en-US" dirty="0" smtClean="0"/>
              <a:t>Migration of endothelial cells toward the area of tissue injury</a:t>
            </a:r>
          </a:p>
          <a:p>
            <a:endParaRPr lang="en-US" dirty="0"/>
          </a:p>
        </p:txBody>
      </p:sp>
    </p:spTree>
    <p:extLst>
      <p:ext uri="{BB962C8B-B14F-4D97-AF65-F5344CB8AC3E}">
        <p14:creationId xmlns:p14="http://schemas.microsoft.com/office/powerpoint/2010/main" val="3781987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smtClean="0"/>
              <a:t>Proliferation of endothelial cells just behind the leading front of migrating cells </a:t>
            </a:r>
          </a:p>
          <a:p>
            <a:r>
              <a:rPr lang="en-US" dirty="0" smtClean="0"/>
              <a:t>Remodeling into capillary tubes </a:t>
            </a:r>
          </a:p>
          <a:p>
            <a:r>
              <a:rPr lang="en-US" dirty="0" smtClean="0"/>
              <a:t>Recruitment of </a:t>
            </a:r>
            <a:r>
              <a:rPr lang="en-US" dirty="0" err="1" smtClean="0"/>
              <a:t>periendothelial</a:t>
            </a:r>
            <a:r>
              <a:rPr lang="en-US" dirty="0" smtClean="0"/>
              <a:t> cells (</a:t>
            </a:r>
            <a:r>
              <a:rPr lang="en-US" dirty="0" err="1" smtClean="0"/>
              <a:t>pericytes</a:t>
            </a:r>
            <a:r>
              <a:rPr lang="en-US" dirty="0" smtClean="0"/>
              <a:t> for small capillaries and smooth muscle cells for larger vessels) to form the mature vessel</a:t>
            </a:r>
          </a:p>
          <a:p>
            <a:r>
              <a:rPr lang="en-US" dirty="0" smtClean="0"/>
              <a:t>Suppression of endothelial proliferation and migration and deposition of the basement membrane </a:t>
            </a:r>
            <a:endParaRPr lang="en-US" dirty="0"/>
          </a:p>
        </p:txBody>
      </p:sp>
    </p:spTree>
    <p:extLst>
      <p:ext uri="{BB962C8B-B14F-4D97-AF65-F5344CB8AC3E}">
        <p14:creationId xmlns:p14="http://schemas.microsoft.com/office/powerpoint/2010/main" val="4061980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6053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smtClean="0"/>
              <a:t>Growth Factors Involved in Angiogenesis</a:t>
            </a:r>
            <a:endParaRPr lang="en-US" b="1" dirty="0"/>
          </a:p>
        </p:txBody>
      </p:sp>
      <p:sp>
        <p:nvSpPr>
          <p:cNvPr id="3" name="Content Placeholder 2"/>
          <p:cNvSpPr>
            <a:spLocks noGrp="1"/>
          </p:cNvSpPr>
          <p:nvPr>
            <p:ph idx="1"/>
          </p:nvPr>
        </p:nvSpPr>
        <p:spPr>
          <a:xfrm>
            <a:off x="457200" y="1828800"/>
            <a:ext cx="8229600" cy="4525963"/>
          </a:xfrm>
        </p:spPr>
        <p:txBody>
          <a:bodyPr/>
          <a:lstStyle/>
          <a:p>
            <a:r>
              <a:rPr lang="en-US" dirty="0" smtClean="0"/>
              <a:t>Several growth factors contribute to angiogenesis; the most important are </a:t>
            </a:r>
            <a:r>
              <a:rPr lang="en-US" dirty="0" smtClean="0"/>
              <a:t>:-</a:t>
            </a:r>
          </a:p>
          <a:p>
            <a:r>
              <a:rPr lang="en-US" dirty="0" smtClean="0"/>
              <a:t>VEGF </a:t>
            </a:r>
            <a:r>
              <a:rPr lang="en-US" dirty="0" smtClean="0"/>
              <a:t>and </a:t>
            </a:r>
            <a:endParaRPr lang="en-US" dirty="0" smtClean="0"/>
          </a:p>
          <a:p>
            <a:r>
              <a:rPr lang="en-US" dirty="0"/>
              <a:t>B</a:t>
            </a:r>
            <a:r>
              <a:rPr lang="en-US" dirty="0" smtClean="0"/>
              <a:t>asic </a:t>
            </a:r>
            <a:r>
              <a:rPr lang="en-US" dirty="0" smtClean="0"/>
              <a:t>fibroblast growth factor (FGF-2).</a:t>
            </a:r>
            <a:endParaRPr lang="en-US" dirty="0"/>
          </a:p>
        </p:txBody>
      </p:sp>
    </p:spTree>
    <p:extLst>
      <p:ext uri="{BB962C8B-B14F-4D97-AF65-F5344CB8AC3E}">
        <p14:creationId xmlns:p14="http://schemas.microsoft.com/office/powerpoint/2010/main" val="110154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marL="0" indent="0">
              <a:buNone/>
            </a:pPr>
            <a:r>
              <a:rPr lang="en-US" b="1" dirty="0" smtClean="0"/>
              <a:t>1.VEGF(Vascular endothelial growth factor)</a:t>
            </a:r>
          </a:p>
          <a:p>
            <a:pPr marL="0" indent="0">
              <a:buNone/>
            </a:pPr>
            <a:r>
              <a:rPr lang="en-US" dirty="0" smtClean="0"/>
              <a:t>The VEGF family of growth factors includes VEGF-A, -B, -C, -D, and -E and placental growth factor (</a:t>
            </a:r>
            <a:r>
              <a:rPr lang="en-US" dirty="0" err="1" smtClean="0"/>
              <a:t>PlGF</a:t>
            </a:r>
            <a:r>
              <a:rPr lang="en-US" dirty="0" smtClean="0"/>
              <a:t>). </a:t>
            </a:r>
          </a:p>
          <a:p>
            <a:r>
              <a:rPr lang="en-US" dirty="0" smtClean="0"/>
              <a:t>VEGF-A is generally referred to as VEGF and is the major inducer of angiogenesis after injury and in tumors.</a:t>
            </a:r>
          </a:p>
          <a:p>
            <a:r>
              <a:rPr lang="en-US" dirty="0" smtClean="0"/>
              <a:t> VEGF-B and </a:t>
            </a:r>
            <a:r>
              <a:rPr lang="en-US" dirty="0" err="1" smtClean="0"/>
              <a:t>PlGF</a:t>
            </a:r>
            <a:r>
              <a:rPr lang="en-US" dirty="0" smtClean="0"/>
              <a:t> are involved in vessel development in the embryo and </a:t>
            </a:r>
          </a:p>
          <a:p>
            <a:r>
              <a:rPr lang="en-US" dirty="0" smtClean="0"/>
              <a:t>VEGF-C and -D stimulate both </a:t>
            </a:r>
            <a:r>
              <a:rPr lang="en-US" dirty="0" err="1" smtClean="0"/>
              <a:t>lymphangiogenesis</a:t>
            </a:r>
            <a:r>
              <a:rPr lang="en-US" dirty="0" smtClean="0"/>
              <a:t> and angiogenesis.</a:t>
            </a:r>
            <a:endParaRPr lang="en-US" dirty="0"/>
          </a:p>
        </p:txBody>
      </p:sp>
    </p:spTree>
    <p:extLst>
      <p:ext uri="{BB962C8B-B14F-4D97-AF65-F5344CB8AC3E}">
        <p14:creationId xmlns:p14="http://schemas.microsoft.com/office/powerpoint/2010/main" val="860972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1802</Words>
  <Application>Microsoft Office PowerPoint</Application>
  <PresentationFormat>On-screen Show (4:3)</PresentationFormat>
  <Paragraphs>118</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PowerPoint Presentation</vt:lpstr>
      <vt:lpstr>PowerPoint Presentation</vt:lpstr>
      <vt:lpstr>PowerPoint Presentation</vt:lpstr>
      <vt:lpstr>INTRODUCTION</vt:lpstr>
      <vt:lpstr>STEPS INVOLVE IN ANGIOGENESIS</vt:lpstr>
      <vt:lpstr>PowerPoint Presentation</vt:lpstr>
      <vt:lpstr>PowerPoint Presentation</vt:lpstr>
      <vt:lpstr>Growth Factors Involved in Angiogenesis</vt:lpstr>
      <vt:lpstr>PowerPoint Presentation</vt:lpstr>
      <vt:lpstr>PowerPoint Presentation</vt:lpstr>
      <vt:lpstr>PowerPoint Presentation</vt:lpstr>
      <vt:lpstr>PowerPoint Presentation</vt:lpstr>
      <vt:lpstr>2. FGF (Family of growth factors) </vt:lpstr>
      <vt:lpstr>PowerPoint Presentation</vt:lpstr>
      <vt:lpstr>3. Angiopoietins</vt:lpstr>
      <vt:lpstr>Vasculogenesis</vt:lpstr>
      <vt:lpstr>PowerPoint Presentation</vt:lpstr>
      <vt:lpstr>PowerPoint Presentation</vt:lpstr>
      <vt:lpstr>PowerPoint Presentation</vt:lpstr>
      <vt:lpstr>Apoptosis</vt:lpstr>
      <vt:lpstr>Causes of Apoptosis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Morphologic features </vt:lpstr>
      <vt:lpstr>PowerPoint Presentation</vt:lpstr>
      <vt:lpstr>PowerPoint Presentation</vt:lpstr>
      <vt:lpstr>Biochemical events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Regulation of apoptosis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ANGIOGENESIS</dc:title>
  <dc:creator>silicon computers</dc:creator>
  <cp:lastModifiedBy>silicon computers</cp:lastModifiedBy>
  <cp:revision>38</cp:revision>
  <dcterms:created xsi:type="dcterms:W3CDTF">2020-03-28T05:01:53Z</dcterms:created>
  <dcterms:modified xsi:type="dcterms:W3CDTF">2020-03-28T22:05:51Z</dcterms:modified>
</cp:coreProperties>
</file>